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handoutMasterIdLst>
    <p:handoutMasterId r:id="rId18"/>
  </p:handoutMasterIdLst>
  <p:sldIdLst>
    <p:sldId id="271" r:id="rId2"/>
    <p:sldId id="272" r:id="rId3"/>
    <p:sldId id="268" r:id="rId4"/>
    <p:sldId id="263" r:id="rId5"/>
    <p:sldId id="257" r:id="rId6"/>
    <p:sldId id="264" r:id="rId7"/>
    <p:sldId id="258" r:id="rId8"/>
    <p:sldId id="265" r:id="rId9"/>
    <p:sldId id="259" r:id="rId10"/>
    <p:sldId id="266" r:id="rId11"/>
    <p:sldId id="260" r:id="rId12"/>
    <p:sldId id="269" r:id="rId13"/>
    <p:sldId id="261" r:id="rId14"/>
    <p:sldId id="267" r:id="rId15"/>
    <p:sldId id="262" r:id="rId16"/>
    <p:sldId id="270" r:id="rId17"/>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8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xmlns="" id="{55A8FC79-2402-4A5A-9AD3-CB7082B4C59C}"/>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pt-BR"/>
          </a:p>
        </p:txBody>
      </p:sp>
      <p:sp>
        <p:nvSpPr>
          <p:cNvPr id="3" name="Espaço Reservado para Data 2">
            <a:extLst>
              <a:ext uri="{FF2B5EF4-FFF2-40B4-BE49-F238E27FC236}">
                <a16:creationId xmlns:a16="http://schemas.microsoft.com/office/drawing/2014/main" xmlns="" id="{27806E27-BB99-4CCF-AF35-D8A4E7952016}"/>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5072324-E133-4FF6-B37F-BDF98F685225}" type="datetimeFigureOut">
              <a:rPr lang="pt-BR" smtClean="0"/>
              <a:t>04/01/2018</a:t>
            </a:fld>
            <a:endParaRPr lang="pt-BR"/>
          </a:p>
        </p:txBody>
      </p:sp>
      <p:sp>
        <p:nvSpPr>
          <p:cNvPr id="4" name="Espaço Reservado para Rodapé 3">
            <a:extLst>
              <a:ext uri="{FF2B5EF4-FFF2-40B4-BE49-F238E27FC236}">
                <a16:creationId xmlns:a16="http://schemas.microsoft.com/office/drawing/2014/main" xmlns="" id="{8F57592D-A87C-43E8-B48C-703D2044E9BF}"/>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a:extLst>
              <a:ext uri="{FF2B5EF4-FFF2-40B4-BE49-F238E27FC236}">
                <a16:creationId xmlns:a16="http://schemas.microsoft.com/office/drawing/2014/main" xmlns="" id="{12CADAB9-42C7-45D3-9315-4D8E044B0361}"/>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0589AF1D-624C-4678-8E73-0EEAE9A78962}" type="slidenum">
              <a:rPr lang="pt-BR" smtClean="0"/>
              <a:t>‹nº›</a:t>
            </a:fld>
            <a:endParaRPr lang="pt-BR"/>
          </a:p>
        </p:txBody>
      </p:sp>
    </p:spTree>
    <p:extLst>
      <p:ext uri="{BB962C8B-B14F-4D97-AF65-F5344CB8AC3E}">
        <p14:creationId xmlns:p14="http://schemas.microsoft.com/office/powerpoint/2010/main" val="26313828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126854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141298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77694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2445649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032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1975125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3932608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2993591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243276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7A67D06-2E6D-4E55-9EA6-B8F09E7E402E}" type="datetimeFigureOut">
              <a:rPr lang="pt-BR" smtClean="0"/>
              <a:t>04/01/2018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239091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A7A67D06-2E6D-4E55-9EA6-B8F09E7E402E}" type="datetimeFigureOut">
              <a:rPr lang="pt-BR" smtClean="0"/>
              <a:t>04/01/2018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3618668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A7A67D06-2E6D-4E55-9EA6-B8F09E7E402E}" type="datetimeFigureOut">
              <a:rPr lang="pt-BR" smtClean="0"/>
              <a:t>04/01/2018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96128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A7A67D06-2E6D-4E55-9EA6-B8F09E7E402E}" type="datetimeFigureOut">
              <a:rPr lang="pt-BR" smtClean="0"/>
              <a:t>04/01/2018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161881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67D06-2E6D-4E55-9EA6-B8F09E7E402E}" type="datetimeFigureOut">
              <a:rPr lang="pt-BR" smtClean="0"/>
              <a:t>04/01/2018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3996972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7A67D06-2E6D-4E55-9EA6-B8F09E7E402E}" type="datetimeFigureOut">
              <a:rPr lang="pt-BR" smtClean="0"/>
              <a:t>04/01/2018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833277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7A67D06-2E6D-4E55-9EA6-B8F09E7E402E}" type="datetimeFigureOut">
              <a:rPr lang="pt-BR" smtClean="0"/>
              <a:t>04/01/2018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3FA4F56-7DEC-4EF0-A9ED-D66D5393EDB0}" type="slidenum">
              <a:rPr lang="pt-BR" smtClean="0"/>
              <a:t>‹nº›</a:t>
            </a:fld>
            <a:endParaRPr lang="pt-BR"/>
          </a:p>
        </p:txBody>
      </p:sp>
    </p:spTree>
    <p:extLst>
      <p:ext uri="{BB962C8B-B14F-4D97-AF65-F5344CB8AC3E}">
        <p14:creationId xmlns:p14="http://schemas.microsoft.com/office/powerpoint/2010/main" val="2572622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7A67D06-2E6D-4E55-9EA6-B8F09E7E402E}" type="datetimeFigureOut">
              <a:rPr lang="pt-BR" smtClean="0"/>
              <a:t>04/01/2018</a:t>
            </a:fld>
            <a:endParaRPr lang="pt-BR"/>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F3FA4F56-7DEC-4EF0-A9ED-D66D5393EDB0}" type="slidenum">
              <a:rPr lang="pt-BR" smtClean="0"/>
              <a:t>‹nº›</a:t>
            </a:fld>
            <a:endParaRPr lang="pt-BR"/>
          </a:p>
        </p:txBody>
      </p:sp>
    </p:spTree>
    <p:extLst>
      <p:ext uri="{BB962C8B-B14F-4D97-AF65-F5344CB8AC3E}">
        <p14:creationId xmlns:p14="http://schemas.microsoft.com/office/powerpoint/2010/main" val="133206896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E225B01-B399-4B35-8D69-49A5315AE76B}"/>
              </a:ext>
            </a:extLst>
          </p:cNvPr>
          <p:cNvSpPr>
            <a:spLocks noGrp="1"/>
          </p:cNvSpPr>
          <p:nvPr>
            <p:ph type="title"/>
          </p:nvPr>
        </p:nvSpPr>
        <p:spPr/>
        <p:txBody>
          <a:bodyPr/>
          <a:lstStyle/>
          <a:p>
            <a:pPr algn="ctr"/>
            <a:r>
              <a:rPr lang="pt-BR" dirty="0"/>
              <a:t>Regras:</a:t>
            </a:r>
          </a:p>
        </p:txBody>
      </p:sp>
      <p:sp>
        <p:nvSpPr>
          <p:cNvPr id="3" name="Espaço Reservado para Conteúdo 2">
            <a:extLst>
              <a:ext uri="{FF2B5EF4-FFF2-40B4-BE49-F238E27FC236}">
                <a16:creationId xmlns:a16="http://schemas.microsoft.com/office/drawing/2014/main" xmlns="" id="{6C011953-83C7-4A0A-921D-B74F872C0545}"/>
              </a:ext>
            </a:extLst>
          </p:cNvPr>
          <p:cNvSpPr>
            <a:spLocks noGrp="1"/>
          </p:cNvSpPr>
          <p:nvPr>
            <p:ph idx="1"/>
          </p:nvPr>
        </p:nvSpPr>
        <p:spPr/>
        <p:txBody>
          <a:bodyPr>
            <a:normAutofit lnSpcReduction="10000"/>
          </a:bodyPr>
          <a:lstStyle/>
          <a:p>
            <a:r>
              <a:rPr lang="pt-BR" dirty="0"/>
              <a:t>Inicialmente os alunos devem ser separados em 7 duplas ou </a:t>
            </a:r>
            <a:r>
              <a:rPr lang="pt-BR" dirty="0" smtClean="0"/>
              <a:t>equipes.</a:t>
            </a:r>
            <a:endParaRPr lang="pt-BR" dirty="0"/>
          </a:p>
          <a:p>
            <a:r>
              <a:rPr lang="pt-BR" dirty="0"/>
              <a:t>Cada equipe deve sortear uma </a:t>
            </a:r>
            <a:r>
              <a:rPr lang="pt-BR" dirty="0" smtClean="0"/>
              <a:t>carta </a:t>
            </a:r>
            <a:r>
              <a:rPr lang="pt-BR" dirty="0"/>
              <a:t>com a foto do </a:t>
            </a:r>
            <a:r>
              <a:rPr lang="pt-BR" dirty="0" smtClean="0"/>
              <a:t>cientista.</a:t>
            </a:r>
            <a:endParaRPr lang="pt-BR" dirty="0"/>
          </a:p>
          <a:p>
            <a:pPr lvl="1"/>
            <a:r>
              <a:rPr lang="pt-BR" dirty="0"/>
              <a:t>O verso da carta terá os resultados obtidos, analisados e interpretados por aquele </a:t>
            </a:r>
            <a:r>
              <a:rPr lang="pt-BR" dirty="0" smtClean="0"/>
              <a:t>cientista.</a:t>
            </a:r>
            <a:endParaRPr lang="pt-BR" dirty="0"/>
          </a:p>
          <a:p>
            <a:r>
              <a:rPr lang="pt-BR" dirty="0"/>
              <a:t>O grupo deve ler o verso da carta, e assumir o lugar do pesquisador </a:t>
            </a:r>
            <a:r>
              <a:rPr lang="pt-BR" dirty="0" smtClean="0"/>
              <a:t>sorteado.</a:t>
            </a:r>
            <a:endParaRPr lang="pt-BR" dirty="0"/>
          </a:p>
          <a:p>
            <a:r>
              <a:rPr lang="pt-BR" dirty="0"/>
              <a:t>A equipe deve discutir as informações dadas no verso da carta, e em conjunto, solucionar o problema </a:t>
            </a:r>
            <a:r>
              <a:rPr lang="pt-BR" dirty="0" smtClean="0"/>
              <a:t>proposto.</a:t>
            </a:r>
            <a:endParaRPr lang="pt-BR" dirty="0"/>
          </a:p>
          <a:p>
            <a:r>
              <a:rPr lang="pt-BR" dirty="0"/>
              <a:t>Quando todos terminarem a atividade, os grupos devem, em ordem cronológica, se apresentar, ler o desafio proposto e discutir com o restante da turma as conclusões </a:t>
            </a:r>
            <a:r>
              <a:rPr lang="pt-BR" dirty="0" smtClean="0"/>
              <a:t>obtidas.</a:t>
            </a:r>
            <a:endParaRPr lang="pt-BR" dirty="0"/>
          </a:p>
        </p:txBody>
      </p:sp>
    </p:spTree>
    <p:extLst>
      <p:ext uri="{BB962C8B-B14F-4D97-AF65-F5344CB8AC3E}">
        <p14:creationId xmlns:p14="http://schemas.microsoft.com/office/powerpoint/2010/main" val="1797241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4AA1825-2DA3-4213-B277-7DE217AB25FE}"/>
              </a:ext>
            </a:extLst>
          </p:cNvPr>
          <p:cNvSpPr>
            <a:spLocks noGrp="1"/>
          </p:cNvSpPr>
          <p:nvPr>
            <p:ph type="title"/>
          </p:nvPr>
        </p:nvSpPr>
        <p:spPr/>
        <p:txBody>
          <a:bodyPr/>
          <a:lstStyle/>
          <a:p>
            <a:pPr algn="ctr"/>
            <a:r>
              <a:rPr lang="pt-BR" dirty="0"/>
              <a:t>Mendel</a:t>
            </a:r>
          </a:p>
        </p:txBody>
      </p:sp>
      <p:sp>
        <p:nvSpPr>
          <p:cNvPr id="3" name="Espaço Reservado para Conteúdo 2">
            <a:extLst>
              <a:ext uri="{FF2B5EF4-FFF2-40B4-BE49-F238E27FC236}">
                <a16:creationId xmlns:a16="http://schemas.microsoft.com/office/drawing/2014/main" xmlns="" id="{7EB09040-BEB6-4BAD-9A3B-57758DFA825D}"/>
              </a:ext>
            </a:extLst>
          </p:cNvPr>
          <p:cNvSpPr>
            <a:spLocks noGrp="1"/>
          </p:cNvSpPr>
          <p:nvPr>
            <p:ph idx="1"/>
          </p:nvPr>
        </p:nvSpPr>
        <p:spPr/>
        <p:txBody>
          <a:bodyPr/>
          <a:lstStyle/>
          <a:p>
            <a:pPr marL="0" indent="0" algn="just">
              <a:buNone/>
            </a:pPr>
            <a:r>
              <a:rPr lang="pt-BR" dirty="0"/>
              <a:t>	</a:t>
            </a:r>
            <a:r>
              <a:rPr lang="pt-BR" sz="2275" dirty="0"/>
              <a:t>Em suas pesquisas para melhorar a qualidade das ervilhas você percebeu que é possível prever a frequência das características da prole. </a:t>
            </a:r>
          </a:p>
          <a:p>
            <a:pPr marL="0" indent="0" algn="just">
              <a:buNone/>
            </a:pPr>
            <a:r>
              <a:rPr lang="pt-BR" sz="2275" dirty="0"/>
              <a:t>	O que isso quer dizer</a:t>
            </a:r>
            <a:r>
              <a:rPr lang="pt-BR" sz="2275" dirty="0"/>
              <a:t>?</a:t>
            </a:r>
            <a:endParaRPr lang="pt-BR" dirty="0"/>
          </a:p>
        </p:txBody>
      </p:sp>
    </p:spTree>
    <p:extLst>
      <p:ext uri="{BB962C8B-B14F-4D97-AF65-F5344CB8AC3E}">
        <p14:creationId xmlns:p14="http://schemas.microsoft.com/office/powerpoint/2010/main" val="162376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D52ED56-AAF7-4C40-9E9E-5CEC5B5117A1}"/>
              </a:ext>
            </a:extLst>
          </p:cNvPr>
          <p:cNvSpPr>
            <a:spLocks noGrp="1"/>
          </p:cNvSpPr>
          <p:nvPr>
            <p:ph type="title"/>
          </p:nvPr>
        </p:nvSpPr>
        <p:spPr/>
        <p:txBody>
          <a:bodyPr/>
          <a:lstStyle/>
          <a:p>
            <a:pPr algn="ctr"/>
            <a:r>
              <a:rPr lang="pt-BR" dirty="0"/>
              <a:t>Pasteur</a:t>
            </a:r>
          </a:p>
        </p:txBody>
      </p:sp>
      <p:pic>
        <p:nvPicPr>
          <p:cNvPr id="5" name="Espaço Reservado para Conteúdo 4">
            <a:extLst>
              <a:ext uri="{FF2B5EF4-FFF2-40B4-BE49-F238E27FC236}">
                <a16:creationId xmlns:a16="http://schemas.microsoft.com/office/drawing/2014/main" xmlns="" id="{72C70B0A-692D-4A10-82A2-B223D37FC8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6125" y="1930400"/>
            <a:ext cx="6605237" cy="3715447"/>
          </a:xfrm>
        </p:spPr>
      </p:pic>
    </p:spTree>
    <p:extLst>
      <p:ext uri="{BB962C8B-B14F-4D97-AF65-F5344CB8AC3E}">
        <p14:creationId xmlns:p14="http://schemas.microsoft.com/office/powerpoint/2010/main" val="2521702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27015D5-3760-4F1E-A296-79A2A065282E}"/>
              </a:ext>
            </a:extLst>
          </p:cNvPr>
          <p:cNvSpPr>
            <a:spLocks noGrp="1"/>
          </p:cNvSpPr>
          <p:nvPr>
            <p:ph type="title"/>
          </p:nvPr>
        </p:nvSpPr>
        <p:spPr/>
        <p:txBody>
          <a:bodyPr/>
          <a:lstStyle/>
          <a:p>
            <a:pPr algn="ctr"/>
            <a:r>
              <a:rPr lang="pt-BR" dirty="0"/>
              <a:t>Pasteur</a:t>
            </a:r>
          </a:p>
        </p:txBody>
      </p:sp>
      <p:sp>
        <p:nvSpPr>
          <p:cNvPr id="3" name="Espaço Reservado para Conteúdo 2">
            <a:extLst>
              <a:ext uri="{FF2B5EF4-FFF2-40B4-BE49-F238E27FC236}">
                <a16:creationId xmlns:a16="http://schemas.microsoft.com/office/drawing/2014/main" xmlns="" id="{4B66850E-B4AD-4638-ADE4-5F56E216E4B1}"/>
              </a:ext>
            </a:extLst>
          </p:cNvPr>
          <p:cNvSpPr>
            <a:spLocks noGrp="1"/>
          </p:cNvSpPr>
          <p:nvPr>
            <p:ph idx="1"/>
          </p:nvPr>
        </p:nvSpPr>
        <p:spPr>
          <a:xfrm>
            <a:off x="550334" y="2076472"/>
            <a:ext cx="6984793" cy="3153128"/>
          </a:xfrm>
        </p:spPr>
        <p:txBody>
          <a:bodyPr/>
          <a:lstStyle/>
          <a:p>
            <a:pPr marL="0" indent="0" algn="just">
              <a:buNone/>
            </a:pPr>
            <a:r>
              <a:rPr lang="pt-BR" dirty="0"/>
              <a:t>	</a:t>
            </a:r>
            <a:r>
              <a:rPr lang="pt-BR" sz="2275" dirty="0"/>
              <a:t>Você prepara dois caldos nutritivos, um deles é deixado fechado por um tempo, enquanto o outro é mantido aberto. Analisando ambos, o caldo que havia sido fechado se mantém estéril, enquanto o aberto estava cheio de bactérias.</a:t>
            </a:r>
          </a:p>
          <a:p>
            <a:pPr marL="0" indent="0" algn="just">
              <a:buNone/>
            </a:pPr>
            <a:r>
              <a:rPr lang="pt-BR" sz="2275" dirty="0"/>
              <a:t>	O </a:t>
            </a:r>
            <a:r>
              <a:rPr lang="pt-BR" sz="2275" dirty="0"/>
              <a:t>que isso </a:t>
            </a:r>
            <a:r>
              <a:rPr lang="pt-BR" sz="2275" dirty="0"/>
              <a:t>significa em relação à abiogênese? Como a sua hipótese se relaciona com a Teoria da Evolução</a:t>
            </a:r>
            <a:r>
              <a:rPr lang="pt-BR" sz="2275" dirty="0"/>
              <a:t>?</a:t>
            </a:r>
            <a:endParaRPr lang="pt-BR" dirty="0"/>
          </a:p>
        </p:txBody>
      </p:sp>
    </p:spTree>
    <p:extLst>
      <p:ext uri="{BB962C8B-B14F-4D97-AF65-F5344CB8AC3E}">
        <p14:creationId xmlns:p14="http://schemas.microsoft.com/office/powerpoint/2010/main" val="257061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7DD970D-841B-41F4-8893-012EF86FD236}"/>
              </a:ext>
            </a:extLst>
          </p:cNvPr>
          <p:cNvSpPr>
            <a:spLocks noGrp="1"/>
          </p:cNvSpPr>
          <p:nvPr>
            <p:ph type="title"/>
          </p:nvPr>
        </p:nvSpPr>
        <p:spPr/>
        <p:txBody>
          <a:bodyPr/>
          <a:lstStyle/>
          <a:p>
            <a:pPr algn="ctr"/>
            <a:r>
              <a:rPr lang="pt-BR" dirty="0"/>
              <a:t>Weismann</a:t>
            </a:r>
          </a:p>
        </p:txBody>
      </p:sp>
      <p:pic>
        <p:nvPicPr>
          <p:cNvPr id="5" name="Espaço Reservado para Conteúdo 4">
            <a:extLst>
              <a:ext uri="{FF2B5EF4-FFF2-40B4-BE49-F238E27FC236}">
                <a16:creationId xmlns:a16="http://schemas.microsoft.com/office/drawing/2014/main" xmlns="" id="{3D7F7468-6E85-4A21-BE64-DB3B71ED45D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7921" y="1930400"/>
            <a:ext cx="3001645" cy="4095995"/>
          </a:xfrm>
        </p:spPr>
      </p:pic>
    </p:spTree>
    <p:extLst>
      <p:ext uri="{BB962C8B-B14F-4D97-AF65-F5344CB8AC3E}">
        <p14:creationId xmlns:p14="http://schemas.microsoft.com/office/powerpoint/2010/main" val="3968060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DC54475-C89F-4D02-BC4A-276B76C5DDD7}"/>
              </a:ext>
            </a:extLst>
          </p:cNvPr>
          <p:cNvSpPr>
            <a:spLocks noGrp="1"/>
          </p:cNvSpPr>
          <p:nvPr>
            <p:ph type="title"/>
          </p:nvPr>
        </p:nvSpPr>
        <p:spPr/>
        <p:txBody>
          <a:bodyPr/>
          <a:lstStyle/>
          <a:p>
            <a:pPr algn="ctr"/>
            <a:r>
              <a:rPr lang="pt-BR" dirty="0"/>
              <a:t>Weismann</a:t>
            </a:r>
          </a:p>
        </p:txBody>
      </p:sp>
      <p:sp>
        <p:nvSpPr>
          <p:cNvPr id="3" name="Espaço Reservado para Conteúdo 2">
            <a:extLst>
              <a:ext uri="{FF2B5EF4-FFF2-40B4-BE49-F238E27FC236}">
                <a16:creationId xmlns:a16="http://schemas.microsoft.com/office/drawing/2014/main" xmlns="" id="{72352632-76A4-47E6-A8A8-CB4FB55902F5}"/>
              </a:ext>
            </a:extLst>
          </p:cNvPr>
          <p:cNvSpPr>
            <a:spLocks noGrp="1"/>
          </p:cNvSpPr>
          <p:nvPr>
            <p:ph idx="1"/>
          </p:nvPr>
        </p:nvSpPr>
        <p:spPr/>
        <p:txBody>
          <a:bodyPr>
            <a:normAutofit/>
          </a:bodyPr>
          <a:lstStyle/>
          <a:p>
            <a:pPr marL="0" indent="0" algn="just">
              <a:buNone/>
            </a:pPr>
            <a:r>
              <a:rPr lang="pt-BR" dirty="0"/>
              <a:t>	</a:t>
            </a:r>
            <a:r>
              <a:rPr lang="pt-BR" sz="2275" dirty="0"/>
              <a:t>Para testar a Lei dos Caracteres Adquiridos você decide fazer uma experiência com ratos. Geração após geração, você corta a ponta da cauda dos ratos, e os cruza com outros ratos de cauda cortada, esperando que os filhotes tenham caudas mais curtas. Infelizmente os resultados esperados não surgiram, e os ratos nasceram com o tamanho da cauda normal.</a:t>
            </a:r>
          </a:p>
          <a:p>
            <a:pPr marL="0" indent="0" algn="just">
              <a:buNone/>
            </a:pPr>
            <a:r>
              <a:rPr lang="pt-BR" sz="2275" dirty="0"/>
              <a:t>	Em termos evolutivos, o que o seu experimento demonstra?</a:t>
            </a:r>
          </a:p>
        </p:txBody>
      </p:sp>
    </p:spTree>
    <p:extLst>
      <p:ext uri="{BB962C8B-B14F-4D97-AF65-F5344CB8AC3E}">
        <p14:creationId xmlns:p14="http://schemas.microsoft.com/office/powerpoint/2010/main" val="682576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C011A22-C3CD-49B1-B9C5-5C82A12F04AF}"/>
              </a:ext>
            </a:extLst>
          </p:cNvPr>
          <p:cNvSpPr>
            <a:spLocks noGrp="1"/>
          </p:cNvSpPr>
          <p:nvPr>
            <p:ph type="title"/>
          </p:nvPr>
        </p:nvSpPr>
        <p:spPr/>
        <p:txBody>
          <a:bodyPr/>
          <a:lstStyle/>
          <a:p>
            <a:pPr algn="ctr"/>
            <a:r>
              <a:rPr lang="pt-BR" dirty="0" err="1"/>
              <a:t>Dobzhansky</a:t>
            </a:r>
            <a:endParaRPr lang="pt-BR" dirty="0"/>
          </a:p>
        </p:txBody>
      </p:sp>
      <p:pic>
        <p:nvPicPr>
          <p:cNvPr id="5" name="Espaço Reservado para Conteúdo 4">
            <a:extLst>
              <a:ext uri="{FF2B5EF4-FFF2-40B4-BE49-F238E27FC236}">
                <a16:creationId xmlns:a16="http://schemas.microsoft.com/office/drawing/2014/main" xmlns="" id="{788D5665-F596-4C2E-8F07-E4E4DBBF941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3137" y="1684326"/>
            <a:ext cx="3051213" cy="4703251"/>
          </a:xfrm>
        </p:spPr>
      </p:pic>
    </p:spTree>
    <p:extLst>
      <p:ext uri="{BB962C8B-B14F-4D97-AF65-F5344CB8AC3E}">
        <p14:creationId xmlns:p14="http://schemas.microsoft.com/office/powerpoint/2010/main" val="839319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263651B-EB55-49EC-BFD0-6375BE2533F9}"/>
              </a:ext>
            </a:extLst>
          </p:cNvPr>
          <p:cNvSpPr>
            <a:spLocks noGrp="1"/>
          </p:cNvSpPr>
          <p:nvPr>
            <p:ph type="title"/>
          </p:nvPr>
        </p:nvSpPr>
        <p:spPr/>
        <p:txBody>
          <a:bodyPr/>
          <a:lstStyle/>
          <a:p>
            <a:pPr algn="ctr"/>
            <a:r>
              <a:rPr lang="pt-BR" dirty="0" err="1"/>
              <a:t>Dobzhansky</a:t>
            </a:r>
            <a:endParaRPr lang="pt-BR" dirty="0"/>
          </a:p>
        </p:txBody>
      </p:sp>
      <p:sp>
        <p:nvSpPr>
          <p:cNvPr id="3" name="Espaço Reservado para Conteúdo 2">
            <a:extLst>
              <a:ext uri="{FF2B5EF4-FFF2-40B4-BE49-F238E27FC236}">
                <a16:creationId xmlns:a16="http://schemas.microsoft.com/office/drawing/2014/main" xmlns="" id="{8A66315E-87E9-4119-AED0-CA3E5B0C908A}"/>
              </a:ext>
            </a:extLst>
          </p:cNvPr>
          <p:cNvSpPr>
            <a:spLocks noGrp="1"/>
          </p:cNvSpPr>
          <p:nvPr>
            <p:ph idx="1"/>
          </p:nvPr>
        </p:nvSpPr>
        <p:spPr/>
        <p:txBody>
          <a:bodyPr/>
          <a:lstStyle/>
          <a:p>
            <a:pPr marL="0" indent="0" algn="just">
              <a:buNone/>
            </a:pPr>
            <a:r>
              <a:rPr lang="pt-BR" dirty="0"/>
              <a:t>	</a:t>
            </a:r>
            <a:r>
              <a:rPr lang="pt-BR" sz="2275" dirty="0"/>
              <a:t>Você está tentando compreender a evolução com ferramentas moleculares e estatísticas. Ao analisar uma determinada proteína você percebe que ela é compartilhada por 2 grupos de plantas distintas.</a:t>
            </a:r>
          </a:p>
          <a:p>
            <a:pPr marL="0" indent="0" algn="just">
              <a:buNone/>
            </a:pPr>
            <a:r>
              <a:rPr lang="pt-BR" sz="2275" dirty="0"/>
              <a:t>	A que conclusão você consegue chegar com essa descoberta</a:t>
            </a:r>
            <a:r>
              <a:rPr lang="pt-BR" sz="2275" dirty="0"/>
              <a:t>?</a:t>
            </a:r>
            <a:endParaRPr lang="pt-BR" sz="2275" dirty="0"/>
          </a:p>
        </p:txBody>
      </p:sp>
    </p:spTree>
    <p:extLst>
      <p:ext uri="{BB962C8B-B14F-4D97-AF65-F5344CB8AC3E}">
        <p14:creationId xmlns:p14="http://schemas.microsoft.com/office/powerpoint/2010/main" val="1931528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Como imprimir</a:t>
            </a:r>
            <a:endParaRPr lang="pt-BR" dirty="0"/>
          </a:p>
        </p:txBody>
      </p:sp>
      <p:sp>
        <p:nvSpPr>
          <p:cNvPr id="3" name="Espaço Reservado para Conteúdo 2"/>
          <p:cNvSpPr>
            <a:spLocks noGrp="1"/>
          </p:cNvSpPr>
          <p:nvPr>
            <p:ph idx="1"/>
          </p:nvPr>
        </p:nvSpPr>
        <p:spPr/>
        <p:txBody>
          <a:bodyPr/>
          <a:lstStyle/>
          <a:p>
            <a:r>
              <a:rPr lang="pt-BR" dirty="0" smtClean="0"/>
              <a:t>Imprima essas páginas em frente e verso, em papel A4. Assim, cada personagem terá o texto correspondente em cada </a:t>
            </a:r>
            <a:r>
              <a:rPr lang="pt-BR" smtClean="0"/>
              <a:t>folha impressa.</a:t>
            </a:r>
            <a:endParaRPr lang="pt-BR"/>
          </a:p>
        </p:txBody>
      </p:sp>
    </p:spTree>
    <p:extLst>
      <p:ext uri="{BB962C8B-B14F-4D97-AF65-F5344CB8AC3E}">
        <p14:creationId xmlns:p14="http://schemas.microsoft.com/office/powerpoint/2010/main" val="1952411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0EC0A6-D53B-4A97-8160-3450BD2DD707}"/>
              </a:ext>
            </a:extLst>
          </p:cNvPr>
          <p:cNvSpPr>
            <a:spLocks noGrp="1"/>
          </p:cNvSpPr>
          <p:nvPr>
            <p:ph type="title"/>
          </p:nvPr>
        </p:nvSpPr>
        <p:spPr/>
        <p:txBody>
          <a:bodyPr/>
          <a:lstStyle/>
          <a:p>
            <a:pPr algn="ctr"/>
            <a:r>
              <a:rPr lang="pt-BR" dirty="0"/>
              <a:t>Lamarck</a:t>
            </a:r>
          </a:p>
        </p:txBody>
      </p:sp>
      <p:pic>
        <p:nvPicPr>
          <p:cNvPr id="9" name="Espaço Reservado para Conteúdo 8">
            <a:extLst>
              <a:ext uri="{FF2B5EF4-FFF2-40B4-BE49-F238E27FC236}">
                <a16:creationId xmlns:a16="http://schemas.microsoft.com/office/drawing/2014/main" xmlns="" id="{FFC25239-C85E-4F47-9890-631A9C7464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5680" y="1567397"/>
            <a:ext cx="3393439" cy="4690408"/>
          </a:xfrm>
        </p:spPr>
      </p:pic>
    </p:spTree>
    <p:extLst>
      <p:ext uri="{BB962C8B-B14F-4D97-AF65-F5344CB8AC3E}">
        <p14:creationId xmlns:p14="http://schemas.microsoft.com/office/powerpoint/2010/main" val="83460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260074B-A8C9-42DD-9BFC-C7C359EBC3B4}"/>
              </a:ext>
            </a:extLst>
          </p:cNvPr>
          <p:cNvSpPr>
            <a:spLocks noGrp="1"/>
          </p:cNvSpPr>
          <p:nvPr>
            <p:ph type="title"/>
          </p:nvPr>
        </p:nvSpPr>
        <p:spPr/>
        <p:txBody>
          <a:bodyPr/>
          <a:lstStyle/>
          <a:p>
            <a:pPr algn="ctr"/>
            <a:r>
              <a:rPr lang="pt-BR" dirty="0"/>
              <a:t>Lamarck</a:t>
            </a:r>
          </a:p>
        </p:txBody>
      </p:sp>
      <p:sp>
        <p:nvSpPr>
          <p:cNvPr id="3" name="Espaço Reservado para Conteúdo 2">
            <a:extLst>
              <a:ext uri="{FF2B5EF4-FFF2-40B4-BE49-F238E27FC236}">
                <a16:creationId xmlns:a16="http://schemas.microsoft.com/office/drawing/2014/main" xmlns="" id="{B845EAF0-5ED3-4654-8734-89466D70DBAB}"/>
              </a:ext>
            </a:extLst>
          </p:cNvPr>
          <p:cNvSpPr>
            <a:spLocks noGrp="1"/>
          </p:cNvSpPr>
          <p:nvPr>
            <p:ph idx="1"/>
          </p:nvPr>
        </p:nvSpPr>
        <p:spPr>
          <a:xfrm>
            <a:off x="550334" y="1969157"/>
            <a:ext cx="6984793" cy="3153128"/>
          </a:xfrm>
        </p:spPr>
        <p:txBody>
          <a:bodyPr>
            <a:normAutofit/>
          </a:bodyPr>
          <a:lstStyle/>
          <a:p>
            <a:pPr marL="0" indent="0" algn="just">
              <a:buNone/>
            </a:pPr>
            <a:r>
              <a:rPr lang="pt-BR" sz="2275" dirty="0"/>
              <a:t>Você </a:t>
            </a:r>
            <a:r>
              <a:rPr lang="pt-BR" sz="2275" dirty="0"/>
              <a:t>está tentando explicar a diversidade das formas de vida de forma </a:t>
            </a:r>
            <a:r>
              <a:rPr lang="pt-BR" sz="2275" dirty="0"/>
              <a:t>científica e, </a:t>
            </a:r>
            <a:r>
              <a:rPr lang="pt-BR" sz="2275" dirty="0"/>
              <a:t>entre os princípios mais bem aceitos pela comunidade biológica </a:t>
            </a:r>
            <a:r>
              <a:rPr lang="pt-BR" sz="2275" dirty="0"/>
              <a:t>contemporânea, </a:t>
            </a:r>
            <a:r>
              <a:rPr lang="pt-BR" sz="2275" dirty="0"/>
              <a:t>encontram-se fenômenos como a existência da </a:t>
            </a:r>
            <a:r>
              <a:rPr lang="pt-BR" sz="2275" dirty="0" err="1"/>
              <a:t>ânima</a:t>
            </a:r>
            <a:r>
              <a:rPr lang="pt-BR" sz="2275" dirty="0"/>
              <a:t>, da geração espontânea, da Lei do Uso e Desuso e da Herança dos caracteres adquiridos.</a:t>
            </a:r>
          </a:p>
          <a:p>
            <a:pPr marL="0" indent="0" algn="just">
              <a:buNone/>
            </a:pPr>
            <a:r>
              <a:rPr lang="pt-BR" sz="2275" dirty="0"/>
              <a:t>	Diante disso, a qual conclusão vocês chegam</a:t>
            </a:r>
            <a:r>
              <a:rPr lang="pt-BR" sz="2275" dirty="0"/>
              <a:t>?</a:t>
            </a:r>
            <a:r>
              <a:rPr lang="pt-BR" dirty="0" smtClean="0"/>
              <a:t> </a:t>
            </a:r>
            <a:endParaRPr lang="pt-BR" dirty="0"/>
          </a:p>
        </p:txBody>
      </p:sp>
    </p:spTree>
    <p:extLst>
      <p:ext uri="{BB962C8B-B14F-4D97-AF65-F5344CB8AC3E}">
        <p14:creationId xmlns:p14="http://schemas.microsoft.com/office/powerpoint/2010/main" val="519048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FBC8022-B240-4318-8A30-9DB3773AA8B0}"/>
              </a:ext>
            </a:extLst>
          </p:cNvPr>
          <p:cNvSpPr>
            <a:spLocks noGrp="1"/>
          </p:cNvSpPr>
          <p:nvPr>
            <p:ph type="title"/>
          </p:nvPr>
        </p:nvSpPr>
        <p:spPr/>
        <p:txBody>
          <a:bodyPr>
            <a:normAutofit/>
          </a:bodyPr>
          <a:lstStyle/>
          <a:p>
            <a:pPr algn="ctr"/>
            <a:r>
              <a:rPr lang="pt-BR" dirty="0"/>
              <a:t>Darwin</a:t>
            </a:r>
          </a:p>
        </p:txBody>
      </p:sp>
      <p:pic>
        <p:nvPicPr>
          <p:cNvPr id="5" name="Espaço Reservado para Conteúdo 4">
            <a:extLst>
              <a:ext uri="{FF2B5EF4-FFF2-40B4-BE49-F238E27FC236}">
                <a16:creationId xmlns:a16="http://schemas.microsoft.com/office/drawing/2014/main" xmlns="" id="{198508D7-2FFE-44B9-B6B6-70D54DC6710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5717" y="1930400"/>
            <a:ext cx="6106054" cy="3434656"/>
          </a:xfrm>
        </p:spPr>
      </p:pic>
    </p:spTree>
    <p:extLst>
      <p:ext uri="{BB962C8B-B14F-4D97-AF65-F5344CB8AC3E}">
        <p14:creationId xmlns:p14="http://schemas.microsoft.com/office/powerpoint/2010/main" val="185065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CB6D26D-139F-4340-8B0C-3A26966FA38F}"/>
              </a:ext>
            </a:extLst>
          </p:cNvPr>
          <p:cNvSpPr>
            <a:spLocks noGrp="1"/>
          </p:cNvSpPr>
          <p:nvPr>
            <p:ph type="title"/>
          </p:nvPr>
        </p:nvSpPr>
        <p:spPr/>
        <p:txBody>
          <a:bodyPr/>
          <a:lstStyle/>
          <a:p>
            <a:pPr algn="ctr"/>
            <a:r>
              <a:rPr lang="pt-BR" dirty="0"/>
              <a:t>Darwin</a:t>
            </a:r>
          </a:p>
        </p:txBody>
      </p:sp>
      <p:sp>
        <p:nvSpPr>
          <p:cNvPr id="3" name="Espaço Reservado para Conteúdo 2">
            <a:extLst>
              <a:ext uri="{FF2B5EF4-FFF2-40B4-BE49-F238E27FC236}">
                <a16:creationId xmlns:a16="http://schemas.microsoft.com/office/drawing/2014/main" xmlns="" id="{80628F3F-815C-4C2E-9142-6E55A85686FE}"/>
              </a:ext>
            </a:extLst>
          </p:cNvPr>
          <p:cNvSpPr>
            <a:spLocks noGrp="1"/>
          </p:cNvSpPr>
          <p:nvPr>
            <p:ph idx="1"/>
          </p:nvPr>
        </p:nvSpPr>
        <p:spPr/>
        <p:txBody>
          <a:bodyPr/>
          <a:lstStyle/>
          <a:p>
            <a:pPr marL="0" indent="0" algn="just">
              <a:buNone/>
            </a:pPr>
            <a:r>
              <a:rPr lang="pt-BR" dirty="0"/>
              <a:t>	</a:t>
            </a:r>
            <a:r>
              <a:rPr lang="pt-BR" sz="2275" dirty="0"/>
              <a:t>Ao longo de suas viagens você juntou uma grande quantidade de fósseis. Com eles você percebeu que muitos dos fósseis apresentavam adaptações importantes ao ambiente, mas que após adaptações importantes das condições ambientais, os fósseis apresentavam algumas modificações.</a:t>
            </a:r>
          </a:p>
          <a:p>
            <a:pPr marL="0" indent="0" algn="just">
              <a:buNone/>
            </a:pPr>
            <a:r>
              <a:rPr lang="pt-BR" sz="2275" dirty="0"/>
              <a:t>	O que isso quer dizer?  </a:t>
            </a:r>
          </a:p>
        </p:txBody>
      </p:sp>
    </p:spTree>
    <p:extLst>
      <p:ext uri="{BB962C8B-B14F-4D97-AF65-F5344CB8AC3E}">
        <p14:creationId xmlns:p14="http://schemas.microsoft.com/office/powerpoint/2010/main" val="1159902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3C993C4-575E-4A24-A604-53913E798655}"/>
              </a:ext>
            </a:extLst>
          </p:cNvPr>
          <p:cNvSpPr>
            <a:spLocks noGrp="1"/>
          </p:cNvSpPr>
          <p:nvPr>
            <p:ph type="title"/>
          </p:nvPr>
        </p:nvSpPr>
        <p:spPr/>
        <p:txBody>
          <a:bodyPr/>
          <a:lstStyle/>
          <a:p>
            <a:pPr algn="ctr"/>
            <a:r>
              <a:rPr lang="pt-BR" dirty="0"/>
              <a:t>Wallace</a:t>
            </a:r>
          </a:p>
        </p:txBody>
      </p:sp>
      <p:pic>
        <p:nvPicPr>
          <p:cNvPr id="5" name="Espaço Reservado para Conteúdo 4">
            <a:extLst>
              <a:ext uri="{FF2B5EF4-FFF2-40B4-BE49-F238E27FC236}">
                <a16:creationId xmlns:a16="http://schemas.microsoft.com/office/drawing/2014/main" xmlns="" id="{35BF3868-B5B7-4C48-8D14-8C100E22B81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0309" y="1930400"/>
            <a:ext cx="5616870" cy="4156484"/>
          </a:xfrm>
        </p:spPr>
      </p:pic>
    </p:spTree>
    <p:extLst>
      <p:ext uri="{BB962C8B-B14F-4D97-AF65-F5344CB8AC3E}">
        <p14:creationId xmlns:p14="http://schemas.microsoft.com/office/powerpoint/2010/main" val="506561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DC74893-57BB-4627-AFB4-755C9F2B3730}"/>
              </a:ext>
            </a:extLst>
          </p:cNvPr>
          <p:cNvSpPr>
            <a:spLocks noGrp="1"/>
          </p:cNvSpPr>
          <p:nvPr>
            <p:ph type="title"/>
          </p:nvPr>
        </p:nvSpPr>
        <p:spPr/>
        <p:txBody>
          <a:bodyPr/>
          <a:lstStyle/>
          <a:p>
            <a:pPr algn="ctr"/>
            <a:r>
              <a:rPr lang="pt-BR" dirty="0"/>
              <a:t>Wallace</a:t>
            </a:r>
          </a:p>
        </p:txBody>
      </p:sp>
      <p:sp>
        <p:nvSpPr>
          <p:cNvPr id="3" name="Espaço Reservado para Conteúdo 2">
            <a:extLst>
              <a:ext uri="{FF2B5EF4-FFF2-40B4-BE49-F238E27FC236}">
                <a16:creationId xmlns:a16="http://schemas.microsoft.com/office/drawing/2014/main" xmlns="" id="{1330599D-602A-4CF0-8250-5857B624C105}"/>
              </a:ext>
            </a:extLst>
          </p:cNvPr>
          <p:cNvSpPr>
            <a:spLocks noGrp="1"/>
          </p:cNvSpPr>
          <p:nvPr>
            <p:ph idx="1"/>
          </p:nvPr>
        </p:nvSpPr>
        <p:spPr/>
        <p:txBody>
          <a:bodyPr/>
          <a:lstStyle/>
          <a:p>
            <a:pPr marL="0" indent="0" algn="just">
              <a:buNone/>
            </a:pPr>
            <a:r>
              <a:rPr lang="pt-BR" dirty="0"/>
              <a:t>	</a:t>
            </a:r>
            <a:r>
              <a:rPr lang="pt-BR" sz="2275" dirty="0"/>
              <a:t>Você está viajando pela Amazônia, e percebeu que populações da mesma espécie de besouros apresentam algumas pequenas diferenças em cada uma das bordas do rio pelo que está navegando.</a:t>
            </a:r>
          </a:p>
          <a:p>
            <a:pPr marL="0" indent="0" algn="just">
              <a:buNone/>
            </a:pPr>
            <a:r>
              <a:rPr lang="pt-BR" sz="2275" dirty="0"/>
              <a:t>	O que pode explicar esse fenômeno</a:t>
            </a:r>
            <a:r>
              <a:rPr lang="pt-BR" sz="2275" dirty="0"/>
              <a:t>?</a:t>
            </a:r>
            <a:endParaRPr lang="pt-BR" dirty="0"/>
          </a:p>
        </p:txBody>
      </p:sp>
    </p:spTree>
    <p:extLst>
      <p:ext uri="{BB962C8B-B14F-4D97-AF65-F5344CB8AC3E}">
        <p14:creationId xmlns:p14="http://schemas.microsoft.com/office/powerpoint/2010/main" val="1185719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01899D7-5C8C-45CF-962D-AE261EFDB2BC}"/>
              </a:ext>
            </a:extLst>
          </p:cNvPr>
          <p:cNvSpPr>
            <a:spLocks noGrp="1"/>
          </p:cNvSpPr>
          <p:nvPr>
            <p:ph type="title"/>
          </p:nvPr>
        </p:nvSpPr>
        <p:spPr/>
        <p:txBody>
          <a:bodyPr/>
          <a:lstStyle/>
          <a:p>
            <a:pPr algn="ctr"/>
            <a:r>
              <a:rPr lang="pt-BR" dirty="0"/>
              <a:t>Mendel</a:t>
            </a:r>
          </a:p>
        </p:txBody>
      </p:sp>
      <p:pic>
        <p:nvPicPr>
          <p:cNvPr id="9" name="Espaço Reservado para Conteúdo 8">
            <a:extLst>
              <a:ext uri="{FF2B5EF4-FFF2-40B4-BE49-F238E27FC236}">
                <a16:creationId xmlns:a16="http://schemas.microsoft.com/office/drawing/2014/main" xmlns="" id="{55536B36-7948-47CB-ABE7-F866A7942A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3410" y="1930400"/>
            <a:ext cx="5930667" cy="3831211"/>
          </a:xfrm>
        </p:spPr>
      </p:pic>
    </p:spTree>
    <p:extLst>
      <p:ext uri="{BB962C8B-B14F-4D97-AF65-F5344CB8AC3E}">
        <p14:creationId xmlns:p14="http://schemas.microsoft.com/office/powerpoint/2010/main" val="3964668938"/>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170</TotalTime>
  <Words>204</Words>
  <Application>Microsoft Office PowerPoint</Application>
  <PresentationFormat>Papel A4 (210 x 297 mm)</PresentationFormat>
  <Paragraphs>37</Paragraphs>
  <Slides>16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Arial</vt:lpstr>
      <vt:lpstr>Calibri</vt:lpstr>
      <vt:lpstr>Trebuchet MS</vt:lpstr>
      <vt:lpstr>Wingdings 3</vt:lpstr>
      <vt:lpstr>Facetado</vt:lpstr>
      <vt:lpstr>Regras:</vt:lpstr>
      <vt:lpstr>Como imprimir</vt:lpstr>
      <vt:lpstr>Lamarck</vt:lpstr>
      <vt:lpstr>Lamarck</vt:lpstr>
      <vt:lpstr>Darwin</vt:lpstr>
      <vt:lpstr>Darwin</vt:lpstr>
      <vt:lpstr>Wallace</vt:lpstr>
      <vt:lpstr>Wallace</vt:lpstr>
      <vt:lpstr>Mendel</vt:lpstr>
      <vt:lpstr>Mendel</vt:lpstr>
      <vt:lpstr>Pasteur</vt:lpstr>
      <vt:lpstr>Pasteur</vt:lpstr>
      <vt:lpstr>Weismann</vt:lpstr>
      <vt:lpstr>Weismann</vt:lpstr>
      <vt:lpstr>Dobzhansky</vt:lpstr>
      <vt:lpstr>Dobzhansky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Lamarck</dc:title>
  <dc:creator>Franco Souza</dc:creator>
  <cp:lastModifiedBy>Marco Randi</cp:lastModifiedBy>
  <cp:revision>21</cp:revision>
  <cp:lastPrinted>2017-09-06T19:10:44Z</cp:lastPrinted>
  <dcterms:created xsi:type="dcterms:W3CDTF">2017-09-06T16:52:16Z</dcterms:created>
  <dcterms:modified xsi:type="dcterms:W3CDTF">2018-01-04T12:44:23Z</dcterms:modified>
</cp:coreProperties>
</file>